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GhJrLgcbSrjSXBJYnjdGleUKn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734EA6-0D1E-44D9-8F99-B95A450D478A}">
  <a:tblStyle styleId="{D6734EA6-0D1E-44D9-8F99-B95A450D478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B462D08-66E9-4A91-82AF-39EE56EE608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4" name="Google Shape;2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Repayment currently is redirection to FI collection page</a:t>
            </a:r>
            <a:endParaRPr/>
          </a:p>
        </p:txBody>
      </p:sp>
      <p:sp>
        <p:nvSpPr>
          <p:cNvPr id="248" name="Google Shape;24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">
  <p:cSld name="Custom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7663543" y="3686179"/>
            <a:ext cx="4034478" cy="4829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3200"/>
              <a:buFont typeface="Calibri"/>
              <a:buNone/>
              <a:defRPr b="1" sz="3200">
                <a:solidFill>
                  <a:srgbClr val="1D1D1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7663543" y="4131647"/>
            <a:ext cx="4034478" cy="482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517"/>
              </a:buClr>
              <a:buSzPts val="2400"/>
              <a:buNone/>
              <a:defRPr sz="2400">
                <a:solidFill>
                  <a:srgbClr val="EF5517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2" type="body"/>
          </p:nvPr>
        </p:nvSpPr>
        <p:spPr>
          <a:xfrm>
            <a:off x="7655372" y="5004132"/>
            <a:ext cx="3973140" cy="311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1D1A"/>
              </a:buClr>
              <a:buSzPts val="1600"/>
              <a:buNone/>
              <a:defRPr sz="1600">
                <a:solidFill>
                  <a:srgbClr val="1D1D1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3" type="body"/>
          </p:nvPr>
        </p:nvSpPr>
        <p:spPr>
          <a:xfrm>
            <a:off x="7655370" y="5761207"/>
            <a:ext cx="3973139" cy="30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1D1A"/>
              </a:buClr>
              <a:buSzPts val="1400"/>
              <a:buNone/>
              <a:defRPr b="1" sz="1400">
                <a:solidFill>
                  <a:srgbClr val="1D1D1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4" type="body"/>
          </p:nvPr>
        </p:nvSpPr>
        <p:spPr>
          <a:xfrm>
            <a:off x="7655574" y="5946753"/>
            <a:ext cx="3972659" cy="30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6"/>
          <p:cNvSpPr/>
          <p:nvPr>
            <p:ph idx="5" type="pic"/>
          </p:nvPr>
        </p:nvSpPr>
        <p:spPr>
          <a:xfrm flipH="1">
            <a:off x="-1" y="0"/>
            <a:ext cx="684685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6" name="Google Shape;8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body 09">
  <p:cSld name="1_Title and body 0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45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550719" y="535114"/>
            <a:ext cx="5545280" cy="51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  <a:defRPr b="1" sz="3200">
                <a:solidFill>
                  <a:srgbClr val="1D1D1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2" type="body"/>
          </p:nvPr>
        </p:nvSpPr>
        <p:spPr>
          <a:xfrm>
            <a:off x="550718" y="985161"/>
            <a:ext cx="5545281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 b="0" sz="1800">
                <a:solidFill>
                  <a:srgbClr val="79797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3" type="body"/>
          </p:nvPr>
        </p:nvSpPr>
        <p:spPr>
          <a:xfrm>
            <a:off x="550718" y="4572000"/>
            <a:ext cx="5425539" cy="152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1800"/>
              <a:buNone/>
              <a:defRPr b="0" sz="1800">
                <a:solidFill>
                  <a:srgbClr val="1D1D1A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1" type="ftr"/>
          </p:nvPr>
        </p:nvSpPr>
        <p:spPr>
          <a:xfrm>
            <a:off x="4038600" y="62039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79797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/>
          <p:nvPr>
            <p:ph idx="4" type="pic"/>
          </p:nvPr>
        </p:nvSpPr>
        <p:spPr>
          <a:xfrm>
            <a:off x="631372" y="1764871"/>
            <a:ext cx="5346628" cy="270318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0" name="Google Shape;30;p17"/>
          <p:cNvSpPr txBox="1"/>
          <p:nvPr>
            <p:ph idx="5" type="body"/>
          </p:nvPr>
        </p:nvSpPr>
        <p:spPr>
          <a:xfrm>
            <a:off x="6124205" y="4572000"/>
            <a:ext cx="5425539" cy="152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1800"/>
              <a:buNone/>
              <a:defRPr b="0" sz="1800">
                <a:solidFill>
                  <a:srgbClr val="1D1D1A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7"/>
          <p:cNvSpPr/>
          <p:nvPr>
            <p:ph idx="6" type="pic"/>
          </p:nvPr>
        </p:nvSpPr>
        <p:spPr>
          <a:xfrm>
            <a:off x="6204859" y="1764871"/>
            <a:ext cx="5346628" cy="270318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11691256" y="6506936"/>
            <a:ext cx="455919" cy="295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3">
  <p:cSld name="Custom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11318434" y="3058081"/>
            <a:ext cx="800991" cy="74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5424616" y="2798639"/>
            <a:ext cx="5262566" cy="582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FFB"/>
              </a:buClr>
              <a:buSzPts val="3200"/>
              <a:buNone/>
              <a:defRPr b="1" sz="3200">
                <a:solidFill>
                  <a:srgbClr val="004F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3" type="body"/>
          </p:nvPr>
        </p:nvSpPr>
        <p:spPr>
          <a:xfrm>
            <a:off x="5424616" y="3349487"/>
            <a:ext cx="5262566" cy="582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2400"/>
              <a:buNone/>
              <a:defRPr sz="2400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8"/>
          <p:cNvSpPr/>
          <p:nvPr>
            <p:ph idx="4" type="pic"/>
          </p:nvPr>
        </p:nvSpPr>
        <p:spPr>
          <a:xfrm>
            <a:off x="0" y="-1"/>
            <a:ext cx="6645744" cy="65737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39" name="Google Shape;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xd.adobe.com/view/e0d56612-5a36-4151-adbf-30c518e41510-b586/" TargetMode="External"/><Relationship Id="rId10" Type="http://schemas.openxmlformats.org/officeDocument/2006/relationships/hyperlink" Target="https://xd.adobe.com/view/0cae11ac-dd86-40a1-b09c-416fc35fde5b-59fd/" TargetMode="External"/><Relationship Id="rId12" Type="http://schemas.openxmlformats.org/officeDocument/2006/relationships/hyperlink" Target="https://xd.adobe.com/view/e0d56612-5a36-4151-adbf-30c518e41510-b586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xd.adobe.com/view/84dc0205-731e-48e6-44ad-651924f2b0cb-f2ed/" TargetMode="External"/><Relationship Id="rId4" Type="http://schemas.openxmlformats.org/officeDocument/2006/relationships/hyperlink" Target="https://xd.adobe.com/view/6c9f2e82-bae2-49b9-879a-a0a88b90d951-39cc/" TargetMode="External"/><Relationship Id="rId9" Type="http://schemas.openxmlformats.org/officeDocument/2006/relationships/hyperlink" Target="https://xd.adobe.com/view/6c9f2e82-bae2-49b9-879a-a0a88b90d951-39cc/" TargetMode="External"/><Relationship Id="rId5" Type="http://schemas.openxmlformats.org/officeDocument/2006/relationships/hyperlink" Target="https://xd.adobe.com/view/5d323a8f-712c-4a4d-bbc5-f57621154c5a-0861/" TargetMode="External"/><Relationship Id="rId6" Type="http://schemas.openxmlformats.org/officeDocument/2006/relationships/hyperlink" Target="https://xd.adobe.com/view/46089d69-eeb1-442b-967d-7fe9543018de-135b/" TargetMode="External"/><Relationship Id="rId7" Type="http://schemas.openxmlformats.org/officeDocument/2006/relationships/hyperlink" Target="https://xd.adobe.com/view/fa9740b0-96ad-470c-941f-0943e3abf81b-afc4/" TargetMode="External"/><Relationship Id="rId8" Type="http://schemas.openxmlformats.org/officeDocument/2006/relationships/hyperlink" Target="https://xd.adobe.com/view/cf409dbe-0c23-4f5e-a994-065025f66a69-9a13/" TargetMode="Externa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hyperlink" Target="https://www.youtube.com/playlist?list=PL7pQTKiDWXEVJ-pjbhZ8mnwChRMvJrfa2" TargetMode="External"/><Relationship Id="rId9" Type="http://schemas.openxmlformats.org/officeDocument/2006/relationships/image" Target="../media/image41.png"/><Relationship Id="rId5" Type="http://schemas.openxmlformats.org/officeDocument/2006/relationships/image" Target="../media/image29.png"/><Relationship Id="rId6" Type="http://schemas.openxmlformats.org/officeDocument/2006/relationships/image" Target="../media/image44.png"/><Relationship Id="rId7" Type="http://schemas.openxmlformats.org/officeDocument/2006/relationships/image" Target="../media/image31.png"/><Relationship Id="rId8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0.jpg"/><Relationship Id="rId9" Type="http://schemas.openxmlformats.org/officeDocument/2006/relationships/image" Target="../media/image16.png"/><Relationship Id="rId5" Type="http://schemas.openxmlformats.org/officeDocument/2006/relationships/image" Target="../media/image13.jpg"/><Relationship Id="rId6" Type="http://schemas.openxmlformats.org/officeDocument/2006/relationships/image" Target="../media/image24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16.png"/><Relationship Id="rId5" Type="http://schemas.openxmlformats.org/officeDocument/2006/relationships/image" Target="../media/image37.jpg"/><Relationship Id="rId6" Type="http://schemas.openxmlformats.org/officeDocument/2006/relationships/image" Target="../media/image24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g"/><Relationship Id="rId4" Type="http://schemas.openxmlformats.org/officeDocument/2006/relationships/image" Target="../media/image26.jpg"/><Relationship Id="rId5" Type="http://schemas.openxmlformats.org/officeDocument/2006/relationships/image" Target="../media/image22.jpg"/><Relationship Id="rId6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Relationship Id="rId4" Type="http://schemas.openxmlformats.org/officeDocument/2006/relationships/image" Target="../media/image28.jpg"/><Relationship Id="rId5" Type="http://schemas.openxmlformats.org/officeDocument/2006/relationships/image" Target="../media/image38.jpg"/><Relationship Id="rId6" Type="http://schemas.openxmlformats.org/officeDocument/2006/relationships/image" Target="../media/image3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/>
          <p:nvPr>
            <p:ph type="ctrTitle"/>
          </p:nvPr>
        </p:nvSpPr>
        <p:spPr>
          <a:xfrm>
            <a:off x="7735614" y="3429000"/>
            <a:ext cx="3899338" cy="103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India’s Trusted B2B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E-Commerce Platform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/>
          <p:nvPr>
            <p:ph idx="1" type="body"/>
          </p:nvPr>
        </p:nvSpPr>
        <p:spPr>
          <a:xfrm>
            <a:off x="550719" y="535114"/>
            <a:ext cx="5545280" cy="51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</a:pPr>
            <a:r>
              <a:rPr lang="en-US"/>
              <a:t>BNPL </a:t>
            </a:r>
            <a:endParaRPr/>
          </a:p>
        </p:txBody>
      </p:sp>
      <p:sp>
        <p:nvSpPr>
          <p:cNvPr id="267" name="Google Shape;267;p10"/>
          <p:cNvSpPr txBox="1"/>
          <p:nvPr>
            <p:ph idx="2" type="body"/>
          </p:nvPr>
        </p:nvSpPr>
        <p:spPr>
          <a:xfrm>
            <a:off x="550718" y="985161"/>
            <a:ext cx="5545281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</a:pPr>
            <a:r>
              <a:rPr lang="en-US"/>
              <a:t>Finbox Onboarding</a:t>
            </a:r>
            <a:endParaRPr/>
          </a:p>
        </p:txBody>
      </p:sp>
      <p:graphicFrame>
        <p:nvGraphicFramePr>
          <p:cNvPr id="268" name="Google Shape;268;p10"/>
          <p:cNvGraphicFramePr/>
          <p:nvPr/>
        </p:nvGraphicFramePr>
        <p:xfrm>
          <a:off x="4222679" y="60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{D6734EA6-0D1E-44D9-8F99-B95A450D478A}</a:tableStyleId>
              </a:tblPr>
              <a:tblGrid>
                <a:gridCol w="215925"/>
                <a:gridCol w="2897125"/>
              </a:tblGrid>
              <a:tr h="102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Onboarding Journey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Particulars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Info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 Number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 ID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Fetch and Validate PAN Details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Pin code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Gender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Mobile Number ( Fetch and Validate 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Consent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OTP Consent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Fetch Credit Score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Info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 of Business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Name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 of Incorporation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Annual Income Range ???? Revenue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Bank Statement Upload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Bank Connect by Finbox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Select Bank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Netbanking ( user &amp; password 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Bank Statement 6 Month (PDF)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Offer Limit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Info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Educaton Level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Father's Name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Martial Status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 Address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Ownership Type ( Owned / Rented 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KYC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Selfie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 CARD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 Proof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Registration Proof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Address confirmation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Lender Assignment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E-sign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eMandate/NACH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 txBox="1"/>
          <p:nvPr>
            <p:ph idx="1" type="body"/>
          </p:nvPr>
        </p:nvSpPr>
        <p:spPr>
          <a:xfrm>
            <a:off x="550719" y="535114"/>
            <a:ext cx="5545280" cy="51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</a:pPr>
            <a:r>
              <a:rPr lang="en-US"/>
              <a:t>BNPL</a:t>
            </a:r>
            <a:endParaRPr/>
          </a:p>
        </p:txBody>
      </p:sp>
      <p:sp>
        <p:nvSpPr>
          <p:cNvPr id="274" name="Google Shape;274;p11"/>
          <p:cNvSpPr txBox="1"/>
          <p:nvPr>
            <p:ph idx="2" type="body"/>
          </p:nvPr>
        </p:nvSpPr>
        <p:spPr>
          <a:xfrm>
            <a:off x="550718" y="985161"/>
            <a:ext cx="5545281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</a:pPr>
            <a:r>
              <a:rPr lang="en-US"/>
              <a:t>SOLV Onboarding (Proposed)</a:t>
            </a:r>
            <a:endParaRPr/>
          </a:p>
        </p:txBody>
      </p:sp>
      <p:graphicFrame>
        <p:nvGraphicFramePr>
          <p:cNvPr id="275" name="Google Shape;275;p11"/>
          <p:cNvGraphicFramePr/>
          <p:nvPr/>
        </p:nvGraphicFramePr>
        <p:xfrm>
          <a:off x="3403600" y="513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{D6734EA6-0D1E-44D9-8F99-B95A450D478A}</a:tableStyleId>
              </a:tblPr>
              <a:tblGrid>
                <a:gridCol w="939100"/>
                <a:gridCol w="216725"/>
                <a:gridCol w="3880275"/>
                <a:gridCol w="227050"/>
                <a:gridCol w="2115575"/>
              </a:tblGrid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Particulars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1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Prequalification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Eligibility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Push Data to LOS for Eligibility Check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Field depends upon Business Loan/Personal Loan/BNPL/ Others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-SOLV ID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-PAN Number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-Mobile Number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-Business Registration Date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-GMV Data ( 6 months :: Value and Order :: MoM )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Eligibility Response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Proceed for LOS journey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 Information 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 PreQualification doesn’t populate all the required fields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PAN/Personal PAN Number (prefilled from SOLV onboarding)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Turnover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Category (prefilled from SOLV onboarding)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 (as a part of preQualification)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GMV/Platform Transaction data to be pushed ( if required by FI 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PreQualification Check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Unsuccessful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Successful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-Upto LIMIT to be displayed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Proceed with Document collection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 Collection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Adhaar Card (Front/Back)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Proof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Shop Photo ( Inside &amp; Outside 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V-KYC &amp; Selfie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Loan Agreement or Offer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Rejects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No Activation for BNPL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Accepts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Activation for BNPL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Bank Statement/Details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Upload 6 months bank statement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eMandate/NACH for Auto repayment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 required in some of lenders or higher limits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Loan Agreement or Offer (T&amp;C)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Rejects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No Activation for BNPL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Accepts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Activation for BNPL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12"/>
          <p:cNvGraphicFramePr/>
          <p:nvPr/>
        </p:nvGraphicFramePr>
        <p:xfrm>
          <a:off x="560238" y="188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{7B462D08-66E9-4A91-82AF-39EE56EE6088}</a:tableStyleId>
              </a:tblPr>
              <a:tblGrid>
                <a:gridCol w="129300"/>
                <a:gridCol w="25850"/>
                <a:gridCol w="2805750"/>
                <a:gridCol w="1409350"/>
                <a:gridCol w="1409350"/>
                <a:gridCol w="1409350"/>
                <a:gridCol w="1409350"/>
                <a:gridCol w="1409350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#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Particulars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Comment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Epaylater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Rupifi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Mintifi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Other FI??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18415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KYC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PAN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Adhaar Front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Adhaar Back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Passport Size photo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?????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22860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B-KYC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GST 3 Pages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row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Any one of these?? 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row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row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row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row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Labour License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vMerge="1"/>
                <a:tc vMerge="1"/>
                <a:tc vMerge="1"/>
                <a:tc vMerge="1"/>
                <a:tc vMerge="1"/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Shop establishment 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vMerge="1"/>
                <a:tc vMerge="1"/>
                <a:tc vMerge="1"/>
                <a:tc vMerge="1"/>
                <a:tc vMerge="1"/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Food and drug license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vMerge="1"/>
                <a:tc vMerge="1"/>
                <a:tc vMerge="1"/>
                <a:tc vMerge="1"/>
                <a:tc vMerge="1"/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FSSAI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vMerge="1"/>
                <a:tc vMerge="1"/>
                <a:tc vMerge="1"/>
                <a:tc vMerge="1"/>
                <a:tc vMerge="1"/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Weight and Measurement License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vMerge="1"/>
                <a:tc vMerge="1"/>
                <a:tc vMerge="1"/>
                <a:tc vMerge="1"/>
                <a:tc vMerge="1"/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Weight and Measurement Renewal License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vMerge="1"/>
                <a:tc vMerge="1"/>
                <a:tc vMerge="1"/>
                <a:tc vMerge="1"/>
                <a:tc vMerge="1"/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Owner photo with Shop name in Background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??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??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Bank Statement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EpayLater Only 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Yes( for additional limit)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No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No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E-Mandate / Nach ( via Adhaar )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EpayLater Only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No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No</a:t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0" marL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 txBox="1"/>
          <p:nvPr>
            <p:ph idx="1" type="body"/>
          </p:nvPr>
        </p:nvSpPr>
        <p:spPr>
          <a:xfrm>
            <a:off x="550719" y="535114"/>
            <a:ext cx="5545280" cy="51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</a:pPr>
            <a:r>
              <a:rPr lang="en-US"/>
              <a:t>BNPL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86" name="Google Shape;286;p13"/>
          <p:cNvSpPr txBox="1"/>
          <p:nvPr>
            <p:ph idx="2" type="body"/>
          </p:nvPr>
        </p:nvSpPr>
        <p:spPr>
          <a:xfrm>
            <a:off x="550718" y="985161"/>
            <a:ext cx="5545281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</a:pPr>
            <a:r>
              <a:rPr lang="en-US"/>
              <a:t>Designs for BNPL flow</a:t>
            </a:r>
            <a:endParaRPr/>
          </a:p>
        </p:txBody>
      </p:sp>
      <p:graphicFrame>
        <p:nvGraphicFramePr>
          <p:cNvPr id="287" name="Google Shape;287;p13"/>
          <p:cNvGraphicFramePr/>
          <p:nvPr/>
        </p:nvGraphicFramePr>
        <p:xfrm>
          <a:off x="365754" y="20035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{D6734EA6-0D1E-44D9-8F99-B95A450D478A}</a:tableStyleId>
              </a:tblPr>
              <a:tblGrid>
                <a:gridCol w="346750"/>
                <a:gridCol w="6642825"/>
                <a:gridCol w="4416375"/>
              </a:tblGrid>
              <a:tr h="28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 for BNPL Onboarding on SOLV commerce app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https://xd.adobe.com/view/84dc0205-731e-48e6-44ad-651924f2b0cb-f2ed/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working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https://xd.adobe.com/view/6c9f2e82-bae2-49b9-879a-a0a88b90d951-39cc/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SOLV app to BNPL pop up page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https://xd.adobe.com/view/5d323a8f-712c-4a4d-bbc5-f57621154c5a-0861/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Onboarding document collection via SOLV app flow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https://xd.adobe.com/view/46089d69-eeb1-442b-967d-7fe9543018de-135b/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owner add and verify 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https://xd.adobe.com/view/fa9740b0-96ad-470c-941f-0943e3abf81b-afc4/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intermediary progress status of BNPL application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https://xd.adobe.com/view/cf409dbe-0c23-4f5e-a994-065025f66a69-9a13/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call back request for BNPL activation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https://xd.adobe.com/view/6c9f2e82-bae2-49b9-879a-a0a88b90d951-39cc/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 information (1/3) 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https://xd.adobe.com/view/0cae11ac-dd86-40a1-b09c-416fc35fde5b-59fd/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 BNPL Journey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https://xd.adobe.com/view/e0d56612-5a36-4151-adbf-30c518e41510-b586/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BNPL Passbook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sng" cap="none" strike="noStrik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https://xd.adobe.com/view/e0d56612-5a36-4151-adbf-30c518e41510-b586/</a:t>
                      </a:r>
                      <a:endParaRPr b="0" i="0" sz="16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Repayment journey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4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19401" l="14854" r="9451" t="24382"/>
          <a:stretch/>
        </p:blipFill>
        <p:spPr>
          <a:xfrm>
            <a:off x="0" y="-1"/>
            <a:ext cx="6645744" cy="65737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93" name="Google Shape;293;p14"/>
          <p:cNvSpPr txBox="1"/>
          <p:nvPr/>
        </p:nvSpPr>
        <p:spPr>
          <a:xfrm>
            <a:off x="6096000" y="1862671"/>
            <a:ext cx="2777752" cy="924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84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03984"/>
                </a:solidFill>
                <a:latin typeface="Arial"/>
                <a:ea typeface="Arial"/>
                <a:cs typeface="Arial"/>
                <a:sym typeface="Arial"/>
              </a:rPr>
              <a:t>Let’s Help</a:t>
            </a:r>
            <a:br>
              <a:rPr b="1" lang="en-US" sz="2400">
                <a:solidFill>
                  <a:srgbClr val="00398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rgbClr val="003984"/>
                </a:solidFill>
                <a:latin typeface="Arial"/>
                <a:ea typeface="Arial"/>
                <a:cs typeface="Arial"/>
                <a:sym typeface="Arial"/>
              </a:rPr>
              <a:t>Millions like Gari Simplify Growth!</a:t>
            </a:r>
            <a:endParaRPr/>
          </a:p>
        </p:txBody>
      </p:sp>
      <p:sp>
        <p:nvSpPr>
          <p:cNvPr id="294" name="Google Shape;294;p14"/>
          <p:cNvSpPr txBox="1"/>
          <p:nvPr/>
        </p:nvSpPr>
        <p:spPr>
          <a:xfrm>
            <a:off x="6096000" y="3208780"/>
            <a:ext cx="3036170" cy="4105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Visit us 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www.solvezy.com</a:t>
            </a:r>
            <a:endParaRPr b="1" sz="14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 txBox="1"/>
          <p:nvPr/>
        </p:nvSpPr>
        <p:spPr>
          <a:xfrm>
            <a:off x="6096000" y="4037818"/>
            <a:ext cx="2410004" cy="410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None/>
            </a:pPr>
            <a:r>
              <a:rPr b="0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Hear it straight from buyers and sellers on the SOLV platform</a:t>
            </a:r>
            <a:endParaRPr/>
          </a:p>
        </p:txBody>
      </p:sp>
      <p:pic>
        <p:nvPicPr>
          <p:cNvPr descr="A picture containing text&#10;&#10;Description automatically generated" id="296" name="Google Shape;296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5025" y="4091878"/>
            <a:ext cx="1349222" cy="30247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4"/>
          <p:cNvSpPr txBox="1"/>
          <p:nvPr/>
        </p:nvSpPr>
        <p:spPr>
          <a:xfrm>
            <a:off x="3137407" y="1286408"/>
            <a:ext cx="1759246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Gari Hersuru </a:t>
            </a:r>
            <a:endParaRPr/>
          </a:p>
        </p:txBody>
      </p:sp>
      <p:sp>
        <p:nvSpPr>
          <p:cNvPr id="298" name="Google Shape;298;p14"/>
          <p:cNvSpPr txBox="1"/>
          <p:nvPr/>
        </p:nvSpPr>
        <p:spPr>
          <a:xfrm>
            <a:off x="3145091" y="1561046"/>
            <a:ext cx="1751561" cy="30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Small Business Owner &amp;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SOLV’s Customer </a:t>
            </a:r>
            <a:endParaRPr/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6498" y="4586115"/>
            <a:ext cx="735305" cy="73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9058" y="4586115"/>
            <a:ext cx="729978" cy="72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98942" y="4580788"/>
            <a:ext cx="735305" cy="73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3623" y="4586115"/>
            <a:ext cx="729980" cy="72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04669" y="4586115"/>
            <a:ext cx="729978" cy="7299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4"/>
          <p:cNvSpPr/>
          <p:nvPr/>
        </p:nvSpPr>
        <p:spPr>
          <a:xfrm>
            <a:off x="6183900" y="4552179"/>
            <a:ext cx="797851" cy="797851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1D1D1A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7079511" y="4552179"/>
            <a:ext cx="797851" cy="797851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1D1D1A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7975122" y="4552179"/>
            <a:ext cx="797851" cy="797851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1D1D1A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8870733" y="4552179"/>
            <a:ext cx="797851" cy="797851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1D1D1A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"/>
          <p:cNvSpPr/>
          <p:nvPr/>
        </p:nvSpPr>
        <p:spPr>
          <a:xfrm>
            <a:off x="9766344" y="4550270"/>
            <a:ext cx="797851" cy="797851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1D1D1A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4"/>
          <p:cNvSpPr txBox="1"/>
          <p:nvPr/>
        </p:nvSpPr>
        <p:spPr>
          <a:xfrm>
            <a:off x="11722443" y="6559869"/>
            <a:ext cx="398065" cy="2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/>
          <p:cNvSpPr txBox="1"/>
          <p:nvPr/>
        </p:nvSpPr>
        <p:spPr>
          <a:xfrm>
            <a:off x="11874843" y="6712269"/>
            <a:ext cx="398065" cy="2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idx="1" type="body"/>
          </p:nvPr>
        </p:nvSpPr>
        <p:spPr>
          <a:xfrm>
            <a:off x="550717" y="771466"/>
            <a:ext cx="11084255" cy="441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84"/>
              </a:buClr>
              <a:buSzPts val="2400"/>
              <a:buNone/>
            </a:pPr>
            <a:r>
              <a:rPr lang="en-US" sz="2400">
                <a:solidFill>
                  <a:srgbClr val="003984"/>
                </a:solidFill>
                <a:latin typeface="Calibri"/>
                <a:ea typeface="Calibri"/>
                <a:cs typeface="Calibri"/>
                <a:sym typeface="Calibri"/>
              </a:rPr>
              <a:t>Buy Now Pay Later</a:t>
            </a:r>
            <a:endParaRPr/>
          </a:p>
        </p:txBody>
      </p:sp>
      <p:cxnSp>
        <p:nvCxnSpPr>
          <p:cNvPr id="120" name="Google Shape;120;p2"/>
          <p:cNvCxnSpPr/>
          <p:nvPr/>
        </p:nvCxnSpPr>
        <p:spPr>
          <a:xfrm>
            <a:off x="637892" y="1215203"/>
            <a:ext cx="2295808" cy="0"/>
          </a:xfrm>
          <a:prstGeom prst="straightConnector1">
            <a:avLst/>
          </a:prstGeom>
          <a:noFill/>
          <a:ln cap="flat" cmpd="sng" w="9525">
            <a:solidFill>
              <a:srgbClr val="00398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2"/>
          <p:cNvSpPr txBox="1"/>
          <p:nvPr/>
        </p:nvSpPr>
        <p:spPr>
          <a:xfrm>
            <a:off x="11722443" y="6559869"/>
            <a:ext cx="398065" cy="2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2"/>
          <p:cNvGrpSpPr/>
          <p:nvPr/>
        </p:nvGrpSpPr>
        <p:grpSpPr>
          <a:xfrm>
            <a:off x="4437051" y="825079"/>
            <a:ext cx="6837781" cy="3194757"/>
            <a:chOff x="4123262" y="1672518"/>
            <a:chExt cx="7886594" cy="3867311"/>
          </a:xfrm>
        </p:grpSpPr>
        <p:pic>
          <p:nvPicPr>
            <p:cNvPr id="123" name="Google Shape;12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23262" y="1672518"/>
              <a:ext cx="1848913" cy="3867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16278" y="1672518"/>
              <a:ext cx="1884735" cy="3867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45116" y="1672518"/>
              <a:ext cx="1853837" cy="3867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43056" y="1672519"/>
              <a:ext cx="1866800" cy="38673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2"/>
          <p:cNvSpPr txBox="1"/>
          <p:nvPr/>
        </p:nvSpPr>
        <p:spPr>
          <a:xfrm>
            <a:off x="550718" y="1236511"/>
            <a:ext cx="376139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3984"/>
                </a:solidFill>
                <a:latin typeface="Calibri"/>
                <a:ea typeface="Calibri"/>
                <a:cs typeface="Calibri"/>
                <a:sym typeface="Calibri"/>
              </a:rPr>
              <a:t>Onboarding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398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Currently not on SOLV India App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398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Done upon FI Platforms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128" name="Google Shape;128;p2"/>
          <p:cNvCxnSpPr/>
          <p:nvPr/>
        </p:nvCxnSpPr>
        <p:spPr>
          <a:xfrm flipH="1" rot="10800000">
            <a:off x="3730412" y="5387981"/>
            <a:ext cx="1162223" cy="1"/>
          </a:xfrm>
          <a:prstGeom prst="straightConnector1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9" name="Google Shape;129;p2"/>
          <p:cNvCxnSpPr/>
          <p:nvPr/>
        </p:nvCxnSpPr>
        <p:spPr>
          <a:xfrm flipH="1" rot="10800000">
            <a:off x="6270340" y="5387981"/>
            <a:ext cx="1162223" cy="1"/>
          </a:xfrm>
          <a:prstGeom prst="straightConnector1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0" name="Google Shape;130;p2"/>
          <p:cNvCxnSpPr/>
          <p:nvPr/>
        </p:nvCxnSpPr>
        <p:spPr>
          <a:xfrm flipH="1" rot="10800000">
            <a:off x="8535948" y="5387981"/>
            <a:ext cx="1601691" cy="1"/>
          </a:xfrm>
          <a:prstGeom prst="straightConnector1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1" name="Google Shape;131;p2"/>
          <p:cNvSpPr txBox="1"/>
          <p:nvPr/>
        </p:nvSpPr>
        <p:spPr>
          <a:xfrm>
            <a:off x="2754181" y="4950185"/>
            <a:ext cx="7211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32859"/>
                </a:solidFill>
                <a:latin typeface="Calibri"/>
                <a:ea typeface="Calibri"/>
                <a:cs typeface="Calibri"/>
                <a:sym typeface="Calibri"/>
              </a:rPr>
              <a:t>Buyer</a:t>
            </a:r>
            <a:endParaRPr b="1" i="0" sz="1200" u="none" cap="none" strike="noStrike">
              <a:solidFill>
                <a:srgbClr val="0328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4004266" y="4911819"/>
            <a:ext cx="11952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F6E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92F6E"/>
                </a:solidFill>
                <a:latin typeface="Calibri"/>
                <a:ea typeface="Calibri"/>
                <a:cs typeface="Calibri"/>
                <a:sym typeface="Calibri"/>
              </a:rPr>
              <a:t>PayLater Interest</a:t>
            </a:r>
            <a:endParaRPr b="0" i="0" sz="1200" u="none" cap="none" strike="noStrike">
              <a:solidFill>
                <a:srgbClr val="092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6112413" y="5050257"/>
            <a:ext cx="17822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F6E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92F6E"/>
                </a:solidFill>
                <a:latin typeface="Calibri"/>
                <a:ea typeface="Calibri"/>
                <a:cs typeface="Calibri"/>
                <a:sym typeface="Calibri"/>
              </a:rPr>
              <a:t>KYC &amp; Financial data* </a:t>
            </a:r>
            <a:endParaRPr b="0" i="0" sz="1200" u="none" cap="none" strike="noStrike">
              <a:solidFill>
                <a:srgbClr val="092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7202714" y="4628800"/>
            <a:ext cx="15053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32859"/>
                </a:solidFill>
                <a:latin typeface="Calibri"/>
                <a:ea typeface="Calibri"/>
                <a:cs typeface="Calibri"/>
                <a:sym typeface="Calibri"/>
              </a:rPr>
              <a:t>Credit Score and Routing logic</a:t>
            </a:r>
            <a:endParaRPr b="1" i="0" sz="1200" u="none" cap="none" strike="noStrike">
              <a:solidFill>
                <a:srgbClr val="0328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8436223" y="5044219"/>
            <a:ext cx="17485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F6E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92F6E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endParaRPr b="0" i="0" sz="1200" u="none" cap="none" strike="noStrike">
              <a:solidFill>
                <a:srgbClr val="092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10273924" y="5650479"/>
            <a:ext cx="8711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032859"/>
                </a:solidFill>
                <a:latin typeface="Calibri"/>
                <a:ea typeface="Calibri"/>
                <a:cs typeface="Calibri"/>
                <a:sym typeface="Calibri"/>
              </a:rPr>
              <a:t>FI Partner</a:t>
            </a:r>
            <a:endParaRPr b="1" i="0" sz="1200" u="none" cap="none" strike="noStrike">
              <a:solidFill>
                <a:srgbClr val="0328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717204" y="5490832"/>
            <a:ext cx="175314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032859"/>
                </a:solidFill>
                <a:latin typeface="Calibri"/>
                <a:ea typeface="Calibri"/>
                <a:cs typeface="Calibri"/>
                <a:sym typeface="Calibri"/>
              </a:rPr>
              <a:t>* Financial Documents pulled from source used for credit scoring and onboarding</a:t>
            </a:r>
            <a:endParaRPr b="0" i="0" sz="1100" u="none" cap="none" strike="noStrike">
              <a:solidFill>
                <a:srgbClr val="0328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2"/>
          <p:cNvCxnSpPr>
            <a:stCxn id="136" idx="2"/>
          </p:cNvCxnSpPr>
          <p:nvPr/>
        </p:nvCxnSpPr>
        <p:spPr>
          <a:xfrm flipH="1" rot="5400000">
            <a:off x="7893254" y="3111228"/>
            <a:ext cx="273900" cy="5358600"/>
          </a:xfrm>
          <a:prstGeom prst="bentConnector4">
            <a:avLst>
              <a:gd fmla="val -29030" name="adj1"/>
              <a:gd fmla="val 99878" name="adj2"/>
            </a:avLst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9" name="Google Shape;139;p2"/>
          <p:cNvSpPr txBox="1"/>
          <p:nvPr/>
        </p:nvSpPr>
        <p:spPr>
          <a:xfrm>
            <a:off x="7528606" y="6039359"/>
            <a:ext cx="11124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32859"/>
                </a:solidFill>
                <a:latin typeface="Arial"/>
                <a:ea typeface="Arial"/>
                <a:cs typeface="Arial"/>
                <a:sym typeface="Arial"/>
              </a:rPr>
              <a:t>Decisioning </a:t>
            </a:r>
            <a:endParaRPr b="0" i="0" sz="1200" u="none" cap="none" strike="noStrike">
              <a:solidFill>
                <a:srgbClr val="0328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4139729" y="5464180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6698902" y="5464180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9549292" y="5715972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7855942" y="5753655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550717" y="4518405"/>
            <a:ext cx="10917582" cy="203011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2"/>
          <p:cNvCxnSpPr/>
          <p:nvPr/>
        </p:nvCxnSpPr>
        <p:spPr>
          <a:xfrm rot="10800000">
            <a:off x="3051409" y="5788095"/>
            <a:ext cx="2405400" cy="224100"/>
          </a:xfrm>
          <a:prstGeom prst="bentConnector2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6" name="Google Shape;146;p2"/>
          <p:cNvSpPr/>
          <p:nvPr/>
        </p:nvSpPr>
        <p:spPr>
          <a:xfrm>
            <a:off x="4139729" y="5753655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47" name="Google Shape;147;p2"/>
          <p:cNvSpPr txBox="1"/>
          <p:nvPr/>
        </p:nvSpPr>
        <p:spPr>
          <a:xfrm>
            <a:off x="3874114" y="6046494"/>
            <a:ext cx="8201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32859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endParaRPr b="0" i="0" sz="1200" u="none" cap="none" strike="noStrike">
              <a:solidFill>
                <a:srgbClr val="0328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1253" y="5242357"/>
            <a:ext cx="1015427" cy="31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"/>
          <p:cNvSpPr txBox="1"/>
          <p:nvPr/>
        </p:nvSpPr>
        <p:spPr>
          <a:xfrm>
            <a:off x="681721" y="4808629"/>
            <a:ext cx="1849857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5890"/>
              </a:buClr>
              <a:buSzPts val="1800"/>
              <a:buFont typeface="Arial"/>
              <a:buNone/>
            </a:pPr>
            <a:r>
              <a:rPr b="1" lang="en-US" sz="1800" u="none">
                <a:solidFill>
                  <a:srgbClr val="E15890"/>
                </a:solidFill>
                <a:latin typeface="Calibri"/>
                <a:ea typeface="Calibri"/>
                <a:cs typeface="Calibri"/>
                <a:sym typeface="Calibri"/>
              </a:rPr>
              <a:t>ONBOARDING</a:t>
            </a:r>
            <a:endParaRPr/>
          </a:p>
        </p:txBody>
      </p:sp>
      <p:pic>
        <p:nvPicPr>
          <p:cNvPr id="150" name="Google Shape;15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96807" y="510705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1119" y="505278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02868" y="508628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>
            <p:ph idx="1" type="body"/>
          </p:nvPr>
        </p:nvSpPr>
        <p:spPr>
          <a:xfrm>
            <a:off x="550717" y="771466"/>
            <a:ext cx="11084255" cy="441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84"/>
              </a:buClr>
              <a:buSzPts val="2400"/>
              <a:buNone/>
            </a:pPr>
            <a:r>
              <a:rPr lang="en-US" sz="2400">
                <a:solidFill>
                  <a:srgbClr val="003984"/>
                </a:solidFill>
                <a:latin typeface="Calibri"/>
                <a:ea typeface="Calibri"/>
                <a:cs typeface="Calibri"/>
                <a:sym typeface="Calibri"/>
              </a:rPr>
              <a:t>Buy Now Pay Later</a:t>
            </a:r>
            <a:endParaRPr/>
          </a:p>
        </p:txBody>
      </p:sp>
      <p:cxnSp>
        <p:nvCxnSpPr>
          <p:cNvPr id="158" name="Google Shape;158;p3"/>
          <p:cNvCxnSpPr/>
          <p:nvPr/>
        </p:nvCxnSpPr>
        <p:spPr>
          <a:xfrm>
            <a:off x="637892" y="1215203"/>
            <a:ext cx="2295808" cy="0"/>
          </a:xfrm>
          <a:prstGeom prst="straightConnector1">
            <a:avLst/>
          </a:prstGeom>
          <a:noFill/>
          <a:ln cap="flat" cmpd="sng" w="9525">
            <a:solidFill>
              <a:srgbClr val="00398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3"/>
          <p:cNvSpPr txBox="1"/>
          <p:nvPr/>
        </p:nvSpPr>
        <p:spPr>
          <a:xfrm>
            <a:off x="1171254" y="1236511"/>
            <a:ext cx="61028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3984"/>
                </a:solidFill>
                <a:latin typeface="Calibri"/>
                <a:ea typeface="Calibri"/>
                <a:cs typeface="Calibri"/>
                <a:sym typeface="Calibri"/>
              </a:rPr>
              <a:t>Transaction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Selected photo" id="160" name="Google Shape;1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966" y="769570"/>
            <a:ext cx="1634585" cy="348332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descr="Selected photo" id="161" name="Google Shape;16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1003" y="769570"/>
            <a:ext cx="1634585" cy="348332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descr="Selected photo" id="162" name="Google Shape;16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36134" y="769570"/>
            <a:ext cx="1634585" cy="348332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cxnSp>
        <p:nvCxnSpPr>
          <p:cNvPr id="163" name="Google Shape;163;p3"/>
          <p:cNvCxnSpPr/>
          <p:nvPr/>
        </p:nvCxnSpPr>
        <p:spPr>
          <a:xfrm flipH="1" rot="10800000">
            <a:off x="3730412" y="5387981"/>
            <a:ext cx="1162223" cy="1"/>
          </a:xfrm>
          <a:prstGeom prst="straightConnector1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4" name="Google Shape;164;p3"/>
          <p:cNvCxnSpPr/>
          <p:nvPr/>
        </p:nvCxnSpPr>
        <p:spPr>
          <a:xfrm flipH="1" rot="10800000">
            <a:off x="6270340" y="5387981"/>
            <a:ext cx="1162223" cy="1"/>
          </a:xfrm>
          <a:prstGeom prst="straightConnector1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5" name="Google Shape;165;p3"/>
          <p:cNvCxnSpPr/>
          <p:nvPr/>
        </p:nvCxnSpPr>
        <p:spPr>
          <a:xfrm flipH="1" rot="10800000">
            <a:off x="8535948" y="5387981"/>
            <a:ext cx="1601691" cy="1"/>
          </a:xfrm>
          <a:prstGeom prst="straightConnector1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6" name="Google Shape;166;p3"/>
          <p:cNvSpPr txBox="1"/>
          <p:nvPr/>
        </p:nvSpPr>
        <p:spPr>
          <a:xfrm>
            <a:off x="2754181" y="4950185"/>
            <a:ext cx="7211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32859"/>
                </a:solidFill>
                <a:latin typeface="Calibri"/>
                <a:ea typeface="Calibri"/>
                <a:cs typeface="Calibri"/>
                <a:sym typeface="Calibri"/>
              </a:rPr>
              <a:t>Buyer</a:t>
            </a:r>
            <a:endParaRPr b="1" i="0" sz="1200" u="none" cap="none" strike="noStrike">
              <a:solidFill>
                <a:srgbClr val="0328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3730412" y="4912870"/>
            <a:ext cx="11952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F6E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92F6E"/>
                </a:solidFill>
                <a:latin typeface="Calibri"/>
                <a:ea typeface="Calibri"/>
                <a:cs typeface="Calibri"/>
                <a:sym typeface="Calibri"/>
              </a:rPr>
              <a:t>Select PRODUCT </a:t>
            </a:r>
            <a:endParaRPr b="0" i="0" sz="1200" u="none" cap="none" strike="noStrike">
              <a:solidFill>
                <a:srgbClr val="092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6112413" y="5050257"/>
            <a:ext cx="17822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F6E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92F6E"/>
                </a:solidFill>
                <a:latin typeface="Calibri"/>
                <a:ea typeface="Calibri"/>
                <a:cs typeface="Calibri"/>
                <a:sym typeface="Calibri"/>
              </a:rPr>
              <a:t>Checkout via Pay Later</a:t>
            </a:r>
            <a:endParaRPr b="0" i="0" sz="1200" u="none" cap="none" strike="noStrike">
              <a:solidFill>
                <a:srgbClr val="092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8436223" y="5044219"/>
            <a:ext cx="17485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F6E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92F6E"/>
                </a:solidFill>
                <a:latin typeface="Calibri"/>
                <a:ea typeface="Calibri"/>
                <a:cs typeface="Calibri"/>
                <a:sym typeface="Calibri"/>
              </a:rPr>
              <a:t>OTP Based Checkout</a:t>
            </a:r>
            <a:endParaRPr b="0" i="0" sz="1200" u="none" cap="none" strike="noStrike">
              <a:solidFill>
                <a:srgbClr val="092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 txBox="1"/>
          <p:nvPr/>
        </p:nvSpPr>
        <p:spPr>
          <a:xfrm>
            <a:off x="10273924" y="5650479"/>
            <a:ext cx="8711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032859"/>
                </a:solidFill>
                <a:latin typeface="Calibri"/>
                <a:ea typeface="Calibri"/>
                <a:cs typeface="Calibri"/>
                <a:sym typeface="Calibri"/>
              </a:rPr>
              <a:t>FI Partner</a:t>
            </a:r>
            <a:endParaRPr b="1" i="0" sz="1200" u="none" cap="none" strike="noStrike">
              <a:solidFill>
                <a:srgbClr val="0328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4139729" y="5464180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6698902" y="5464180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9222338" y="5464179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550717" y="4518405"/>
            <a:ext cx="10917582" cy="203011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1253" y="5242357"/>
            <a:ext cx="1015427" cy="31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/>
        </p:nvSpPr>
        <p:spPr>
          <a:xfrm>
            <a:off x="946950" y="5233744"/>
            <a:ext cx="1849857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589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E15890"/>
                </a:solidFill>
                <a:latin typeface="Calibri"/>
                <a:ea typeface="Calibri"/>
                <a:cs typeface="Calibri"/>
                <a:sym typeface="Calibri"/>
              </a:rPr>
              <a:t>TRANSACTION</a:t>
            </a:r>
            <a:endParaRPr/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6807" y="510705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1119" y="505278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02868" y="508628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 txBox="1"/>
          <p:nvPr/>
        </p:nvSpPr>
        <p:spPr>
          <a:xfrm>
            <a:off x="11722443" y="6559869"/>
            <a:ext cx="398065" cy="2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idx="1" type="body"/>
          </p:nvPr>
        </p:nvSpPr>
        <p:spPr>
          <a:xfrm>
            <a:off x="550717" y="771466"/>
            <a:ext cx="11084255" cy="441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84"/>
              </a:buClr>
              <a:buSzPts val="2400"/>
              <a:buNone/>
            </a:pPr>
            <a:r>
              <a:rPr lang="en-US" sz="2400">
                <a:solidFill>
                  <a:srgbClr val="003984"/>
                </a:solidFill>
                <a:latin typeface="Calibri"/>
                <a:ea typeface="Calibri"/>
                <a:cs typeface="Calibri"/>
                <a:sym typeface="Calibri"/>
              </a:rPr>
              <a:t>Buy Now Pay Later</a:t>
            </a:r>
            <a:endParaRPr/>
          </a:p>
        </p:txBody>
      </p:sp>
      <p:cxnSp>
        <p:nvCxnSpPr>
          <p:cNvPr id="186" name="Google Shape;186;p4"/>
          <p:cNvCxnSpPr/>
          <p:nvPr/>
        </p:nvCxnSpPr>
        <p:spPr>
          <a:xfrm>
            <a:off x="637892" y="1215203"/>
            <a:ext cx="2295808" cy="0"/>
          </a:xfrm>
          <a:prstGeom prst="straightConnector1">
            <a:avLst/>
          </a:prstGeom>
          <a:noFill/>
          <a:ln cap="flat" cmpd="sng" w="9525">
            <a:solidFill>
              <a:srgbClr val="00398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4"/>
          <p:cNvSpPr txBox="1"/>
          <p:nvPr/>
        </p:nvSpPr>
        <p:spPr>
          <a:xfrm>
            <a:off x="1171254" y="1236511"/>
            <a:ext cx="61028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3984"/>
                </a:solidFill>
                <a:latin typeface="Calibri"/>
                <a:ea typeface="Calibri"/>
                <a:cs typeface="Calibri"/>
                <a:sym typeface="Calibri"/>
              </a:rPr>
              <a:t>Repayment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grpSp>
        <p:nvGrpSpPr>
          <p:cNvPr id="188" name="Google Shape;188;p4"/>
          <p:cNvGrpSpPr/>
          <p:nvPr/>
        </p:nvGrpSpPr>
        <p:grpSpPr>
          <a:xfrm>
            <a:off x="6076680" y="844466"/>
            <a:ext cx="4518581" cy="3191515"/>
            <a:chOff x="6092844" y="1202658"/>
            <a:chExt cx="5858300" cy="4072838"/>
          </a:xfrm>
        </p:grpSpPr>
        <p:pic>
          <p:nvPicPr>
            <p:cNvPr descr="Selected photo" id="189" name="Google Shape;189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2844" y="1234615"/>
              <a:ext cx="1813603" cy="4030229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descr="Selected photo" id="190" name="Google Shape;190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87804" y="1213310"/>
              <a:ext cx="1823190" cy="4051534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descr="Selected photo" id="191" name="Google Shape;191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18367" y="1202658"/>
              <a:ext cx="1832777" cy="4072838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</p:grpSp>
      <p:cxnSp>
        <p:nvCxnSpPr>
          <p:cNvPr id="192" name="Google Shape;192;p4"/>
          <p:cNvCxnSpPr/>
          <p:nvPr/>
        </p:nvCxnSpPr>
        <p:spPr>
          <a:xfrm flipH="1" rot="10800000">
            <a:off x="3730412" y="5387981"/>
            <a:ext cx="1162223" cy="1"/>
          </a:xfrm>
          <a:prstGeom prst="straightConnector1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3" name="Google Shape;193;p4"/>
          <p:cNvCxnSpPr/>
          <p:nvPr/>
        </p:nvCxnSpPr>
        <p:spPr>
          <a:xfrm flipH="1" rot="10800000">
            <a:off x="6270340" y="5387981"/>
            <a:ext cx="1162223" cy="1"/>
          </a:xfrm>
          <a:prstGeom prst="straightConnector1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4" name="Google Shape;194;p4"/>
          <p:cNvCxnSpPr/>
          <p:nvPr/>
        </p:nvCxnSpPr>
        <p:spPr>
          <a:xfrm flipH="1" rot="10800000">
            <a:off x="8535948" y="5387981"/>
            <a:ext cx="1601691" cy="1"/>
          </a:xfrm>
          <a:prstGeom prst="straightConnector1">
            <a:avLst/>
          </a:prstGeom>
          <a:noFill/>
          <a:ln cap="flat" cmpd="sng" w="38100">
            <a:solidFill>
              <a:srgbClr val="EF57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5" name="Google Shape;195;p4"/>
          <p:cNvSpPr txBox="1"/>
          <p:nvPr/>
        </p:nvSpPr>
        <p:spPr>
          <a:xfrm>
            <a:off x="2754181" y="4950185"/>
            <a:ext cx="7211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32859"/>
                </a:solidFill>
                <a:latin typeface="Calibri"/>
                <a:ea typeface="Calibri"/>
                <a:cs typeface="Calibri"/>
                <a:sym typeface="Calibri"/>
              </a:rPr>
              <a:t>Buyer</a:t>
            </a:r>
            <a:endParaRPr b="1" i="0" sz="1200" u="none" cap="none" strike="noStrike">
              <a:solidFill>
                <a:srgbClr val="0328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3713901" y="4771839"/>
            <a:ext cx="11952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F6E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92F6E"/>
                </a:solidFill>
                <a:latin typeface="Calibri"/>
                <a:ea typeface="Calibri"/>
                <a:cs typeface="Calibri"/>
                <a:sym typeface="Calibri"/>
              </a:rPr>
              <a:t>Checks PASSBOOK for DUEDATE</a:t>
            </a:r>
            <a:endParaRPr/>
          </a:p>
        </p:txBody>
      </p:sp>
      <p:sp>
        <p:nvSpPr>
          <p:cNvPr id="197" name="Google Shape;197;p4"/>
          <p:cNvSpPr txBox="1"/>
          <p:nvPr/>
        </p:nvSpPr>
        <p:spPr>
          <a:xfrm>
            <a:off x="6112413" y="5050257"/>
            <a:ext cx="17822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F6E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92F6E"/>
                </a:solidFill>
                <a:latin typeface="Calibri"/>
                <a:ea typeface="Calibri"/>
                <a:cs typeface="Calibri"/>
                <a:sym typeface="Calibri"/>
              </a:rPr>
              <a:t>Select DUE PAYMENT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8436223" y="5044219"/>
            <a:ext cx="17485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F6E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92F6E"/>
                </a:solidFill>
                <a:latin typeface="Calibri"/>
                <a:ea typeface="Calibri"/>
                <a:cs typeface="Calibri"/>
                <a:sym typeface="Calibri"/>
              </a:rPr>
              <a:t>PAY received by FI</a:t>
            </a:r>
            <a:endParaRPr b="0" i="0" sz="1200" u="none" cap="none" strike="noStrike">
              <a:solidFill>
                <a:srgbClr val="092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/>
          <p:cNvSpPr txBox="1"/>
          <p:nvPr/>
        </p:nvSpPr>
        <p:spPr>
          <a:xfrm>
            <a:off x="10273924" y="5650479"/>
            <a:ext cx="8711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859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032859"/>
                </a:solidFill>
                <a:latin typeface="Calibri"/>
                <a:ea typeface="Calibri"/>
                <a:cs typeface="Calibri"/>
                <a:sym typeface="Calibri"/>
              </a:rPr>
              <a:t>FI Partner</a:t>
            </a:r>
            <a:endParaRPr b="1" i="0" sz="1200" u="none" cap="none" strike="noStrike">
              <a:solidFill>
                <a:srgbClr val="0328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4139729" y="5464180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6698902" y="5464180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9222338" y="5464179"/>
            <a:ext cx="228910" cy="198207"/>
          </a:xfrm>
          <a:prstGeom prst="ellipse">
            <a:avLst/>
          </a:prstGeom>
          <a:solidFill>
            <a:srgbClr val="00398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550717" y="4518405"/>
            <a:ext cx="10917582" cy="203011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1253" y="5242357"/>
            <a:ext cx="1015427" cy="31243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946950" y="5233744"/>
            <a:ext cx="1849857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589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E15890"/>
                </a:solidFill>
                <a:latin typeface="Calibri"/>
                <a:ea typeface="Calibri"/>
                <a:cs typeface="Calibri"/>
                <a:sym typeface="Calibri"/>
              </a:rPr>
              <a:t>REPAYMENT</a:t>
            </a:r>
            <a:endParaRPr/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6807" y="510705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1119" y="505278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02868" y="508628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 txBox="1"/>
          <p:nvPr/>
        </p:nvSpPr>
        <p:spPr>
          <a:xfrm>
            <a:off x="11722443" y="6559869"/>
            <a:ext cx="398065" cy="2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>
            <p:ph idx="1" type="body"/>
          </p:nvPr>
        </p:nvSpPr>
        <p:spPr>
          <a:xfrm>
            <a:off x="550719" y="535114"/>
            <a:ext cx="5545280" cy="51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</a:pPr>
            <a:r>
              <a:rPr lang="en-US"/>
              <a:t>BNPL </a:t>
            </a:r>
            <a:endParaRPr/>
          </a:p>
        </p:txBody>
      </p:sp>
      <p:sp>
        <p:nvSpPr>
          <p:cNvPr id="216" name="Google Shape;216;p5"/>
          <p:cNvSpPr txBox="1"/>
          <p:nvPr>
            <p:ph idx="2" type="body"/>
          </p:nvPr>
        </p:nvSpPr>
        <p:spPr>
          <a:xfrm>
            <a:off x="550718" y="985161"/>
            <a:ext cx="5545281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</a:pPr>
            <a:r>
              <a:rPr lang="en-US"/>
              <a:t>Service call back request for activation</a:t>
            </a:r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 rotWithShape="1">
          <a:blip r:embed="rId3">
            <a:alphaModFix/>
          </a:blip>
          <a:srcRect b="14561" l="40601" r="40764" t="13999"/>
          <a:stretch/>
        </p:blipFill>
        <p:spPr>
          <a:xfrm>
            <a:off x="3274828" y="1560168"/>
            <a:ext cx="2272050" cy="452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"/>
          <p:cNvPicPr preferRelativeResize="0"/>
          <p:nvPr/>
        </p:nvPicPr>
        <p:blipFill rotWithShape="1">
          <a:blip r:embed="rId4">
            <a:alphaModFix/>
          </a:blip>
          <a:srcRect b="15970" l="39766" r="40001" t="12590"/>
          <a:stretch/>
        </p:blipFill>
        <p:spPr>
          <a:xfrm>
            <a:off x="701749" y="1409725"/>
            <a:ext cx="2466755" cy="452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"/>
          <p:cNvPicPr preferRelativeResize="0"/>
          <p:nvPr/>
        </p:nvPicPr>
        <p:blipFill rotWithShape="1">
          <a:blip r:embed="rId5">
            <a:alphaModFix/>
          </a:blip>
          <a:srcRect b="14459" l="40639" r="40726" t="14972"/>
          <a:stretch/>
        </p:blipFill>
        <p:spPr>
          <a:xfrm>
            <a:off x="5753781" y="1615220"/>
            <a:ext cx="2272050" cy="44666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"/>
          <p:cNvSpPr txBox="1"/>
          <p:nvPr/>
        </p:nvSpPr>
        <p:spPr>
          <a:xfrm>
            <a:off x="8132156" y="3105834"/>
            <a:ext cx="39379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 we don’t take PAN CARD just the interest in callback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 txBox="1"/>
          <p:nvPr>
            <p:ph idx="1" type="body"/>
          </p:nvPr>
        </p:nvSpPr>
        <p:spPr>
          <a:xfrm>
            <a:off x="550719" y="535114"/>
            <a:ext cx="5545280" cy="51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</a:pPr>
            <a:r>
              <a:rPr lang="en-US"/>
              <a:t>BNPL – Lending Journey</a:t>
            </a:r>
            <a:endParaRPr/>
          </a:p>
        </p:txBody>
      </p:sp>
      <p:sp>
        <p:nvSpPr>
          <p:cNvPr id="227" name="Google Shape;227;p6"/>
          <p:cNvSpPr txBox="1"/>
          <p:nvPr>
            <p:ph idx="2" type="body"/>
          </p:nvPr>
        </p:nvSpPr>
        <p:spPr>
          <a:xfrm>
            <a:off x="550718" y="985161"/>
            <a:ext cx="5545281" cy="617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</a:pPr>
            <a:r>
              <a:rPr lang="en-US"/>
              <a:t>Onboarding Journey – via App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>
                <a:solidFill>
                  <a:schemeClr val="dk1"/>
                </a:solidFill>
              </a:rPr>
              <a:t>STEP 1 : Basic Information</a:t>
            </a:r>
            <a:endParaRPr/>
          </a:p>
        </p:txBody>
      </p:sp>
      <p:pic>
        <p:nvPicPr>
          <p:cNvPr descr="Image" id="228" name="Google Shape;2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31" y="1767154"/>
            <a:ext cx="1939504" cy="4310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7028" y="1767154"/>
            <a:ext cx="1939504" cy="431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2133" y="1767154"/>
            <a:ext cx="1939504" cy="431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9141" y="1767154"/>
            <a:ext cx="1939504" cy="431000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6"/>
          <p:cNvSpPr txBox="1"/>
          <p:nvPr/>
        </p:nvSpPr>
        <p:spPr>
          <a:xfrm>
            <a:off x="9126149" y="3070880"/>
            <a:ext cx="2606772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Information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gather are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credit amount required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PAN / GST Number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Incorporation Date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Turnover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 txBox="1"/>
          <p:nvPr>
            <p:ph idx="1" type="body"/>
          </p:nvPr>
        </p:nvSpPr>
        <p:spPr>
          <a:xfrm>
            <a:off x="550719" y="535114"/>
            <a:ext cx="5545280" cy="51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</a:pPr>
            <a:r>
              <a:rPr lang="en-US"/>
              <a:t>BNPL </a:t>
            </a:r>
            <a:endParaRPr/>
          </a:p>
        </p:txBody>
      </p:sp>
      <p:sp>
        <p:nvSpPr>
          <p:cNvPr id="239" name="Google Shape;239;p7"/>
          <p:cNvSpPr txBox="1"/>
          <p:nvPr>
            <p:ph idx="2" type="body"/>
          </p:nvPr>
        </p:nvSpPr>
        <p:spPr>
          <a:xfrm>
            <a:off x="550718" y="1027418"/>
            <a:ext cx="5545281" cy="513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ct val="100000"/>
              <a:buNone/>
            </a:pPr>
            <a:r>
              <a:rPr lang="en-US"/>
              <a:t>Onboarding Journey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STEP 2 : Document Upload</a:t>
            </a:r>
            <a:endParaRPr/>
          </a:p>
        </p:txBody>
      </p:sp>
      <p:pic>
        <p:nvPicPr>
          <p:cNvPr id="240" name="Google Shape;2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18" y="1695234"/>
            <a:ext cx="1860907" cy="413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150" y="1695234"/>
            <a:ext cx="1860907" cy="4135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2" name="Google Shape;24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7583" y="1695234"/>
            <a:ext cx="1861864" cy="4135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3" name="Google Shape;24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1974" y="1695234"/>
            <a:ext cx="1861864" cy="413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"/>
          <p:cNvSpPr txBox="1"/>
          <p:nvPr/>
        </p:nvSpPr>
        <p:spPr>
          <a:xfrm>
            <a:off x="7546206" y="1171568"/>
            <a:ext cx="6102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 upload docs is DIS-FUNCTONAL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 txBox="1"/>
          <p:nvPr>
            <p:ph idx="1" type="body"/>
          </p:nvPr>
        </p:nvSpPr>
        <p:spPr>
          <a:xfrm>
            <a:off x="550719" y="535114"/>
            <a:ext cx="5545280" cy="51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</a:pPr>
            <a:r>
              <a:rPr lang="en-US"/>
              <a:t>BNPL</a:t>
            </a:r>
            <a:endParaRPr/>
          </a:p>
        </p:txBody>
      </p:sp>
      <p:sp>
        <p:nvSpPr>
          <p:cNvPr id="251" name="Google Shape;251;p8"/>
          <p:cNvSpPr txBox="1"/>
          <p:nvPr>
            <p:ph idx="2" type="body"/>
          </p:nvPr>
        </p:nvSpPr>
        <p:spPr>
          <a:xfrm>
            <a:off x="550718" y="985161"/>
            <a:ext cx="5545281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</a:pPr>
            <a:r>
              <a:rPr lang="en-US"/>
              <a:t>Passbook &amp; Repayment</a:t>
            </a:r>
            <a:endParaRPr/>
          </a:p>
        </p:txBody>
      </p:sp>
      <p:pic>
        <p:nvPicPr>
          <p:cNvPr id="252" name="Google Shape;252;p8"/>
          <p:cNvPicPr preferRelativeResize="0"/>
          <p:nvPr/>
        </p:nvPicPr>
        <p:blipFill rotWithShape="1">
          <a:blip r:embed="rId3">
            <a:alphaModFix/>
          </a:blip>
          <a:srcRect b="0" l="35683" r="35895" t="0"/>
          <a:stretch/>
        </p:blipFill>
        <p:spPr>
          <a:xfrm>
            <a:off x="770021" y="1691149"/>
            <a:ext cx="2149720" cy="3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8"/>
          <p:cNvPicPr preferRelativeResize="0"/>
          <p:nvPr/>
        </p:nvPicPr>
        <p:blipFill rotWithShape="1">
          <a:blip r:embed="rId4">
            <a:alphaModFix/>
          </a:blip>
          <a:srcRect b="0" l="35684" r="35657" t="0"/>
          <a:stretch/>
        </p:blipFill>
        <p:spPr>
          <a:xfrm>
            <a:off x="4350619" y="1691150"/>
            <a:ext cx="2167634" cy="3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"/>
          <p:cNvSpPr txBox="1"/>
          <p:nvPr/>
        </p:nvSpPr>
        <p:spPr>
          <a:xfrm>
            <a:off x="7507706" y="3300299"/>
            <a:ext cx="32822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Repayment currently is redirection to FI collection page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/>
          <p:nvPr>
            <p:ph idx="1" type="body"/>
          </p:nvPr>
        </p:nvSpPr>
        <p:spPr>
          <a:xfrm>
            <a:off x="550719" y="535114"/>
            <a:ext cx="5545280" cy="51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ts val="3200"/>
              <a:buNone/>
            </a:pPr>
            <a:r>
              <a:rPr lang="en-US"/>
              <a:t>BNPL 	</a:t>
            </a:r>
            <a:endParaRPr/>
          </a:p>
        </p:txBody>
      </p:sp>
      <p:sp>
        <p:nvSpPr>
          <p:cNvPr id="260" name="Google Shape;260;p9"/>
          <p:cNvSpPr txBox="1"/>
          <p:nvPr>
            <p:ph idx="2" type="body"/>
          </p:nvPr>
        </p:nvSpPr>
        <p:spPr>
          <a:xfrm>
            <a:off x="550718" y="985161"/>
            <a:ext cx="5545281" cy="32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</a:pPr>
            <a:r>
              <a:rPr lang="en-US"/>
              <a:t>EpayLater &amp; Rupifi Onboarding Documents</a:t>
            </a:r>
            <a:endParaRPr/>
          </a:p>
        </p:txBody>
      </p:sp>
      <p:graphicFrame>
        <p:nvGraphicFramePr>
          <p:cNvPr id="261" name="Google Shape;261;p9"/>
          <p:cNvGraphicFramePr/>
          <p:nvPr/>
        </p:nvGraphicFramePr>
        <p:xfrm>
          <a:off x="1228188" y="14986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{D6734EA6-0D1E-44D9-8F99-B95A450D478A}</a:tableStyleId>
              </a:tblPr>
              <a:tblGrid>
                <a:gridCol w="211425"/>
                <a:gridCol w="326625"/>
                <a:gridCol w="4620625"/>
                <a:gridCol w="232562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Particulars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KYC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Adhaar Front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Adhaar Back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Passport Size photo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B-KYC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GST 3 Pages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Labour License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Shop establishment 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Food and drug license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FSSAI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84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and Measurement License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and Measurement Renewal License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Owner photo with Shop name in Background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Bank Statement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EpayLater Only 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6350" marB="0" marR="6350" marL="635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E-Mandate / Nach ( via Adhaar )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EpayLater Only</a:t>
                      </a:r>
                      <a:endParaRPr/>
                    </a:p>
                  </a:txBody>
                  <a:tcPr marT="6350" marB="0" marR="6350" marL="6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2022-12-09T03:54:37Z</dcterms:created>
  <dc:creator>Ankit Product</dc:creator>
</cp:coreProperties>
</file>